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4" r:id="rId6"/>
    <p:sldId id="260" r:id="rId7"/>
    <p:sldId id="263" r:id="rId8"/>
    <p:sldId id="261" r:id="rId9"/>
    <p:sldId id="262" r:id="rId10"/>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6C63002-4F54-4F3C-A402-69C27DEFAF5F}" type="datetimeFigureOut">
              <a:rPr lang="es-CO" smtClean="0"/>
              <a:t>31/10/2016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115940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6C63002-4F54-4F3C-A402-69C27DEFAF5F}" type="datetimeFigureOut">
              <a:rPr lang="es-CO" smtClean="0"/>
              <a:t>31/10/2016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773383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6C63002-4F54-4F3C-A402-69C27DEFAF5F}" type="datetimeFigureOut">
              <a:rPr lang="es-CO" smtClean="0"/>
              <a:t>31/10/2016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262156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6C63002-4F54-4F3C-A402-69C27DEFAF5F}" type="datetimeFigureOut">
              <a:rPr lang="es-CO" smtClean="0"/>
              <a:t>31/10/2016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1832918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6C63002-4F54-4F3C-A402-69C27DEFAF5F}" type="datetimeFigureOut">
              <a:rPr lang="es-CO" smtClean="0"/>
              <a:t>31/10/2016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1981716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6C63002-4F54-4F3C-A402-69C27DEFAF5F}" type="datetimeFigureOut">
              <a:rPr lang="es-CO" smtClean="0"/>
              <a:t>31/10/2016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29193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6C63002-4F54-4F3C-A402-69C27DEFAF5F}" type="datetimeFigureOut">
              <a:rPr lang="es-CO" smtClean="0"/>
              <a:t>31/10/2016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2750171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6C63002-4F54-4F3C-A402-69C27DEFAF5F}" type="datetimeFigureOut">
              <a:rPr lang="es-CO" smtClean="0"/>
              <a:t>31/10/2016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2576322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63002-4F54-4F3C-A402-69C27DEFAF5F}" type="datetimeFigureOut">
              <a:rPr lang="es-CO" smtClean="0"/>
              <a:t>31/10/2016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3013471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6C63002-4F54-4F3C-A402-69C27DEFAF5F}" type="datetimeFigureOut">
              <a:rPr lang="es-CO" smtClean="0"/>
              <a:t>31/10/2016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3224225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6C63002-4F54-4F3C-A402-69C27DEFAF5F}" type="datetimeFigureOut">
              <a:rPr lang="es-CO" smtClean="0"/>
              <a:t>31/10/2016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74834EC-BC6C-4A76-BC62-0A8E917445B5}" type="slidenum">
              <a:rPr lang="es-CO" smtClean="0"/>
              <a:t>‹Nº›</a:t>
            </a:fld>
            <a:endParaRPr lang="es-CO"/>
          </a:p>
        </p:txBody>
      </p:sp>
    </p:spTree>
    <p:extLst>
      <p:ext uri="{BB962C8B-B14F-4D97-AF65-F5344CB8AC3E}">
        <p14:creationId xmlns:p14="http://schemas.microsoft.com/office/powerpoint/2010/main" val="4249272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63002-4F54-4F3C-A402-69C27DEFAF5F}" type="datetimeFigureOut">
              <a:rPr lang="es-CO" smtClean="0"/>
              <a:t>31/10/2016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834EC-BC6C-4A76-BC62-0A8E917445B5}" type="slidenum">
              <a:rPr lang="es-CO" smtClean="0"/>
              <a:t>‹Nº›</a:t>
            </a:fld>
            <a:endParaRPr lang="es-CO"/>
          </a:p>
        </p:txBody>
      </p:sp>
    </p:spTree>
    <p:extLst>
      <p:ext uri="{BB962C8B-B14F-4D97-AF65-F5344CB8AC3E}">
        <p14:creationId xmlns:p14="http://schemas.microsoft.com/office/powerpoint/2010/main" val="18040733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MTbfZYcBO9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46638" y="533444"/>
            <a:ext cx="9144000" cy="2387600"/>
          </a:xfrm>
        </p:spPr>
        <p:txBody>
          <a:bodyPr>
            <a:normAutofit/>
          </a:bodyPr>
          <a:lstStyle/>
          <a:p>
            <a:r>
              <a:rPr lang="es-CO" sz="2700" dirty="0"/>
              <a:t>UNIVERSIDAD NACIONAL ABIERTA Y/A DISTANCIA</a:t>
            </a:r>
            <a:br>
              <a:rPr lang="es-CO" sz="2700" dirty="0"/>
            </a:br>
            <a:r>
              <a:rPr lang="es-CO" sz="2700" dirty="0"/>
              <a:t>ESCUELA DE CIENCIA BÁSICAS TECNOLOGÍA E INGENIERAS</a:t>
            </a:r>
            <a:br>
              <a:rPr lang="es-CO" sz="2700" dirty="0"/>
            </a:br>
            <a:r>
              <a:rPr lang="es-CO" sz="2700" dirty="0"/>
              <a:t>PROGRAMAS INGENIERÍA ELECTRÓNICA Y TELECOMUNICACIONES</a:t>
            </a:r>
            <a:br>
              <a:rPr lang="es-CO" sz="2700" dirty="0"/>
            </a:br>
            <a:endParaRPr lang="es-CO" sz="2700" dirty="0"/>
          </a:p>
        </p:txBody>
      </p:sp>
      <p:sp>
        <p:nvSpPr>
          <p:cNvPr id="3" name="Subtítulo 2"/>
          <p:cNvSpPr>
            <a:spLocks noGrp="1"/>
          </p:cNvSpPr>
          <p:nvPr>
            <p:ph type="subTitle" idx="1"/>
          </p:nvPr>
        </p:nvSpPr>
        <p:spPr>
          <a:xfrm>
            <a:off x="2586682" y="3186113"/>
            <a:ext cx="8328454" cy="1074952"/>
          </a:xfrm>
        </p:spPr>
        <p:txBody>
          <a:bodyPr>
            <a:normAutofit fontScale="77500" lnSpcReduction="20000"/>
          </a:bodyPr>
          <a:lstStyle/>
          <a:p>
            <a:r>
              <a:rPr lang="es-CO" sz="1800" dirty="0"/>
              <a:t>CRISTIAN RODRÍGUEZ      CC. 1075660413</a:t>
            </a:r>
          </a:p>
          <a:p>
            <a:r>
              <a:rPr lang="es-CO" sz="1800" dirty="0"/>
              <a:t>JAVIER BERMÚDEZ         CC. 1072747668</a:t>
            </a:r>
          </a:p>
          <a:p>
            <a:r>
              <a:rPr lang="es-CO" sz="1800" dirty="0"/>
              <a:t>ANTONIO PACHECO        CC. 1020724795</a:t>
            </a:r>
          </a:p>
          <a:p>
            <a:r>
              <a:rPr lang="es-CO" sz="1800" dirty="0"/>
              <a:t>JORGE RIAÑO                 CC. 11275790</a:t>
            </a:r>
          </a:p>
          <a:p>
            <a:endParaRPr lang="es-CO" dirty="0"/>
          </a:p>
        </p:txBody>
      </p:sp>
      <p:pic>
        <p:nvPicPr>
          <p:cNvPr id="4" name="Imagen 3"/>
          <p:cNvPicPr/>
          <p:nvPr/>
        </p:nvPicPr>
        <p:blipFill>
          <a:blip r:embed="rId2">
            <a:extLst>
              <a:ext uri="{28A0092B-C50C-407E-A947-70E740481C1C}">
                <a14:useLocalDpi xmlns:a14="http://schemas.microsoft.com/office/drawing/2010/main" val="0"/>
              </a:ext>
            </a:extLst>
          </a:blip>
          <a:srcRect/>
          <a:stretch>
            <a:fillRect/>
          </a:stretch>
        </p:blipFill>
        <p:spPr bwMode="auto">
          <a:xfrm>
            <a:off x="411892" y="1112109"/>
            <a:ext cx="2314833" cy="1808936"/>
          </a:xfrm>
          <a:prstGeom prst="rect">
            <a:avLst/>
          </a:prstGeom>
          <a:noFill/>
          <a:ln>
            <a:noFill/>
          </a:ln>
        </p:spPr>
      </p:pic>
      <p:sp>
        <p:nvSpPr>
          <p:cNvPr id="5" name="Rectángulo 4"/>
          <p:cNvSpPr/>
          <p:nvPr/>
        </p:nvSpPr>
        <p:spPr>
          <a:xfrm>
            <a:off x="2833817" y="4393599"/>
            <a:ext cx="6096000" cy="646331"/>
          </a:xfrm>
          <a:prstGeom prst="rect">
            <a:avLst/>
          </a:prstGeom>
        </p:spPr>
        <p:txBody>
          <a:bodyPr>
            <a:spAutoFit/>
          </a:bodyPr>
          <a:lstStyle/>
          <a:p>
            <a:pPr algn="ctr">
              <a:spcAft>
                <a:spcPts val="0"/>
              </a:spcAft>
            </a:pPr>
            <a:r>
              <a:rPr lang="es-CO" dirty="0" smtClean="0">
                <a:effectLst/>
                <a:latin typeface="Times New Roman" panose="02020603050405020304" pitchFamily="18" charset="0"/>
                <a:ea typeface="Calibri" panose="020F0502020204030204" pitchFamily="34" charset="0"/>
                <a:cs typeface="Times New Roman" panose="02020603050405020304" pitchFamily="18" charset="0"/>
              </a:rPr>
              <a:t>N° DE GRUPO: 299008_9</a:t>
            </a:r>
            <a:endParaRPr lang="es-CO"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es-CO"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s-CO"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ectángulo 5"/>
          <p:cNvSpPr/>
          <p:nvPr/>
        </p:nvSpPr>
        <p:spPr>
          <a:xfrm>
            <a:off x="2726725" y="5039930"/>
            <a:ext cx="6096000" cy="1692771"/>
          </a:xfrm>
          <a:prstGeom prst="rect">
            <a:avLst/>
          </a:prstGeom>
        </p:spPr>
        <p:txBody>
          <a:bodyPr>
            <a:spAutoFit/>
          </a:bodyPr>
          <a:lstStyle/>
          <a:p>
            <a:pPr algn="ctr">
              <a:spcAft>
                <a:spcPts val="0"/>
              </a:spcAft>
            </a:pPr>
            <a:r>
              <a:rPr lang="es-CO" b="1" dirty="0"/>
              <a:t>DISEÑO DEL CIRCUITO INTEGRADO CORRESPONDIENTE A LA ETAPA 1 - FASE 2 </a:t>
            </a:r>
            <a:endParaRPr lang="es-CO" b="1" dirty="0" smtClean="0"/>
          </a:p>
          <a:p>
            <a:pPr algn="ctr">
              <a:spcAft>
                <a:spcPts val="0"/>
              </a:spcAft>
            </a:pPr>
            <a:r>
              <a:rPr lang="es-CO"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s-CO"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es-CO" dirty="0" smtClean="0">
                <a:effectLst/>
                <a:latin typeface="Times New Roman" panose="02020603050405020304" pitchFamily="18" charset="0"/>
                <a:ea typeface="Calibri" panose="020F0502020204030204" pitchFamily="34" charset="0"/>
                <a:cs typeface="Times New Roman" panose="02020603050405020304" pitchFamily="18" charset="0"/>
              </a:rPr>
              <a:t>MICROELECTRÓNICA – 299008</a:t>
            </a:r>
          </a:p>
          <a:p>
            <a:pPr algn="ctr">
              <a:spcAft>
                <a:spcPts val="0"/>
              </a:spcAft>
            </a:pPr>
            <a:endParaRPr lang="es-CO" sz="1600" dirty="0">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es-CO" sz="1600" dirty="0" smtClean="0">
                <a:latin typeface="Times New Roman" panose="02020603050405020304" pitchFamily="18" charset="0"/>
                <a:ea typeface="Calibri" panose="020F0502020204030204" pitchFamily="34" charset="0"/>
                <a:cs typeface="Times New Roman" panose="02020603050405020304" pitchFamily="18" charset="0"/>
              </a:rPr>
              <a:t>31-Oct-2016</a:t>
            </a:r>
            <a:endParaRPr lang="es-CO"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7307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Resumen.</a:t>
            </a:r>
            <a:endParaRPr lang="es-CO" b="1" dirty="0"/>
          </a:p>
        </p:txBody>
      </p:sp>
      <p:sp>
        <p:nvSpPr>
          <p:cNvPr id="3" name="Marcador de contenido 2"/>
          <p:cNvSpPr>
            <a:spLocks noGrp="1"/>
          </p:cNvSpPr>
          <p:nvPr>
            <p:ph idx="1"/>
          </p:nvPr>
        </p:nvSpPr>
        <p:spPr/>
        <p:txBody>
          <a:bodyPr>
            <a:normAutofit fontScale="77500" lnSpcReduction="20000"/>
          </a:bodyPr>
          <a:lstStyle/>
          <a:p>
            <a:pPr marL="0" indent="0" algn="just">
              <a:buNone/>
            </a:pPr>
            <a:r>
              <a:rPr lang="es-CO" dirty="0"/>
              <a:t>Para el diseño se deberá establecer como primera instancia el microcontrolador que permita realizar la suma de dos dígitos y que permita representar la salida en displays de siete segmentos, por lo tanto es importante delimitar las siguientes etapas básicas para el diseño del banco de pruebas.</a:t>
            </a:r>
          </a:p>
          <a:p>
            <a:pPr lvl="0" algn="just"/>
            <a:r>
              <a:rPr lang="es-CO" dirty="0" smtClean="0"/>
              <a:t>Entradas </a:t>
            </a:r>
            <a:r>
              <a:rPr lang="es-CO" dirty="0"/>
              <a:t>y salidas digitales.</a:t>
            </a:r>
          </a:p>
          <a:p>
            <a:pPr lvl="0" algn="just"/>
            <a:r>
              <a:rPr lang="es-CO" dirty="0"/>
              <a:t>Alimentación y potencia del circuito.</a:t>
            </a:r>
          </a:p>
          <a:p>
            <a:pPr lvl="0" algn="just"/>
            <a:r>
              <a:rPr lang="es-CO" dirty="0"/>
              <a:t>Dispositivos de salida y visualización del comportamiento.</a:t>
            </a:r>
          </a:p>
          <a:p>
            <a:pPr lvl="0" algn="just"/>
            <a:r>
              <a:rPr lang="es-CO" dirty="0"/>
              <a:t>Diseño del microcontrolador que realizara las </a:t>
            </a:r>
            <a:r>
              <a:rPr lang="es-CO" dirty="0" smtClean="0"/>
              <a:t>operaciones.</a:t>
            </a:r>
          </a:p>
          <a:p>
            <a:pPr marL="0" indent="0" algn="just">
              <a:buNone/>
            </a:pPr>
            <a:r>
              <a:rPr lang="es-CO" dirty="0" smtClean="0"/>
              <a:t>De las etapas previamente numeradas, es de vital importancia el diseño de la unidad lógica de procesamiento, es decir la sucesión de compuertas que permitirán construir el microcontrolador específico para realizar sumas de dos dígitos, los cuales su pueden ingresar como señales digitales en binario o como número en decimal. Lo importante es que la salida se pueda representar posteriormente mediante displays de siete segmentos, en donde se muestre la suma de los números introducidos, por lo tanto se propone.</a:t>
            </a:r>
          </a:p>
          <a:p>
            <a:endParaRPr lang="es-CO" dirty="0"/>
          </a:p>
        </p:txBody>
      </p:sp>
    </p:spTree>
    <p:extLst>
      <p:ext uri="{BB962C8B-B14F-4D97-AF65-F5344CB8AC3E}">
        <p14:creationId xmlns:p14="http://schemas.microsoft.com/office/powerpoint/2010/main" val="417038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Orden del día.</a:t>
            </a:r>
            <a:endParaRPr lang="es-CO" b="1" dirty="0"/>
          </a:p>
        </p:txBody>
      </p:sp>
      <p:sp>
        <p:nvSpPr>
          <p:cNvPr id="3" name="Marcador de contenido 2"/>
          <p:cNvSpPr>
            <a:spLocks noGrp="1"/>
          </p:cNvSpPr>
          <p:nvPr>
            <p:ph idx="1"/>
          </p:nvPr>
        </p:nvSpPr>
        <p:spPr>
          <a:xfrm>
            <a:off x="838200" y="2006858"/>
            <a:ext cx="10515600" cy="4351338"/>
          </a:xfrm>
        </p:spPr>
        <p:txBody>
          <a:bodyPr>
            <a:normAutofit/>
          </a:bodyPr>
          <a:lstStyle/>
          <a:p>
            <a:r>
              <a:rPr lang="es-CO" sz="3200" dirty="0" smtClean="0"/>
              <a:t>Objetivos.</a:t>
            </a:r>
          </a:p>
          <a:p>
            <a:r>
              <a:rPr lang="es-CO" sz="3200" dirty="0" smtClean="0"/>
              <a:t>Desarrollo a partir del planteamiento metodológico.</a:t>
            </a:r>
          </a:p>
          <a:p>
            <a:r>
              <a:rPr lang="es-CO" sz="3200" dirty="0" smtClean="0"/>
              <a:t>Layout para el sumador.</a:t>
            </a:r>
          </a:p>
          <a:p>
            <a:r>
              <a:rPr lang="es-CO" sz="3200" dirty="0" smtClean="0"/>
              <a:t>Simulación.</a:t>
            </a:r>
          </a:p>
          <a:p>
            <a:r>
              <a:rPr lang="es-CO" sz="3200" dirty="0" smtClean="0"/>
              <a:t>Conclusiones.</a:t>
            </a:r>
          </a:p>
          <a:p>
            <a:r>
              <a:rPr lang="es-CO" sz="3200" dirty="0" smtClean="0"/>
              <a:t>Bibliografía.</a:t>
            </a:r>
            <a:endParaRPr lang="es-CO" sz="3200" dirty="0"/>
          </a:p>
        </p:txBody>
      </p:sp>
    </p:spTree>
    <p:extLst>
      <p:ext uri="{BB962C8B-B14F-4D97-AF65-F5344CB8AC3E}">
        <p14:creationId xmlns:p14="http://schemas.microsoft.com/office/powerpoint/2010/main" val="1805447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Desarrollo del circuito integrado del caso de estudio – etapa 1.</a:t>
            </a:r>
            <a:endParaRPr lang="es-CO"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588819679"/>
              </p:ext>
            </p:extLst>
          </p:nvPr>
        </p:nvGraphicFramePr>
        <p:xfrm>
          <a:off x="838200" y="2394338"/>
          <a:ext cx="5529650" cy="3017520"/>
        </p:xfrm>
        <a:graphic>
          <a:graphicData uri="http://schemas.openxmlformats.org/drawingml/2006/table">
            <a:tbl>
              <a:tblPr firstRow="1" firstCol="1" bandRow="1">
                <a:tableStyleId>{5C22544A-7EE6-4342-B048-85BDC9FD1C3A}</a:tableStyleId>
              </a:tblPr>
              <a:tblGrid>
                <a:gridCol w="552465"/>
                <a:gridCol w="552465"/>
                <a:gridCol w="553090"/>
                <a:gridCol w="553090"/>
                <a:gridCol w="553090"/>
                <a:gridCol w="553090"/>
                <a:gridCol w="553090"/>
                <a:gridCol w="553090"/>
                <a:gridCol w="553090"/>
                <a:gridCol w="553090"/>
              </a:tblGrid>
              <a:tr h="0">
                <a:tc gridSpan="4">
                  <a:txBody>
                    <a:bodyPr/>
                    <a:lstStyle/>
                    <a:p>
                      <a:pPr algn="ctr">
                        <a:spcAft>
                          <a:spcPts val="0"/>
                        </a:spcAft>
                      </a:pPr>
                      <a:r>
                        <a:rPr lang="es-CO" sz="1100" dirty="0">
                          <a:effectLst/>
                        </a:rPr>
                        <a:t> </a:t>
                      </a:r>
                      <a:endParaRPr lang="es-C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gridSpan="3">
                  <a:txBody>
                    <a:bodyPr/>
                    <a:lstStyle/>
                    <a:p>
                      <a:pPr algn="ctr">
                        <a:spcAft>
                          <a:spcPts val="0"/>
                        </a:spcAft>
                      </a:pPr>
                      <a:r>
                        <a:rPr lang="es-CO" sz="1100" dirty="0">
                          <a:effectLst/>
                        </a:rPr>
                        <a:t>C0=0 / C2=0</a:t>
                      </a:r>
                      <a:endParaRPr lang="es-C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s-CO"/>
                    </a:p>
                  </a:txBody>
                  <a:tcPr/>
                </a:tc>
                <a:tc hMerge="1">
                  <a:txBody>
                    <a:bodyPr/>
                    <a:lstStyle/>
                    <a:p>
                      <a:endParaRPr lang="es-CO"/>
                    </a:p>
                  </a:txBody>
                  <a:tcPr/>
                </a:tc>
                <a:tc gridSpan="3">
                  <a:txBody>
                    <a:bodyPr/>
                    <a:lstStyle/>
                    <a:p>
                      <a:pPr algn="ctr">
                        <a:spcAft>
                          <a:spcPts val="0"/>
                        </a:spcAft>
                      </a:pPr>
                      <a:r>
                        <a:rPr lang="es-CO" sz="1100" dirty="0">
                          <a:effectLst/>
                        </a:rPr>
                        <a:t>C0=1 / C2=1</a:t>
                      </a:r>
                      <a:endParaRPr lang="es-C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s-CO"/>
                    </a:p>
                  </a:txBody>
                  <a:tcPr/>
                </a:tc>
                <a:tc hMerge="1">
                  <a:txBody>
                    <a:bodyPr/>
                    <a:lstStyle/>
                    <a:p>
                      <a:endParaRPr lang="es-CO"/>
                    </a:p>
                  </a:txBody>
                  <a:tcPr/>
                </a:tc>
              </a:tr>
              <a:tr h="157785">
                <a:tc>
                  <a:txBody>
                    <a:bodyPr/>
                    <a:lstStyle/>
                    <a:p>
                      <a:pPr algn="ctr">
                        <a:spcAft>
                          <a:spcPts val="0"/>
                        </a:spcAft>
                      </a:pPr>
                      <a:r>
                        <a:rPr lang="es-CO" sz="1100">
                          <a:effectLst/>
                        </a:rPr>
                        <a:t>A1/A3</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B1/B3</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A2/A4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B2/B4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dirty="0">
                          <a:effectLst/>
                        </a:rPr>
                        <a:t>S1/S3</a:t>
                      </a:r>
                      <a:endParaRPr lang="es-C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S2/S4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C2/C4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S1/S3</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S2/S4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C2/C4</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157785">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0</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a:effectLst/>
                        </a:rPr>
                        <a:t>1</a:t>
                      </a:r>
                      <a:endParaRPr lang="es-CO"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es-CO" sz="1100" dirty="0">
                          <a:effectLst/>
                        </a:rPr>
                        <a:t>1</a:t>
                      </a:r>
                      <a:endParaRPr lang="es-CO"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5" name="Rectángulo 4"/>
          <p:cNvSpPr/>
          <p:nvPr/>
        </p:nvSpPr>
        <p:spPr>
          <a:xfrm>
            <a:off x="1794704" y="1962537"/>
            <a:ext cx="3377848" cy="369332"/>
          </a:xfrm>
          <a:prstGeom prst="rect">
            <a:avLst/>
          </a:prstGeom>
        </p:spPr>
        <p:txBody>
          <a:bodyPr wrap="none">
            <a:spAutoFit/>
          </a:bodyPr>
          <a:lstStyle/>
          <a:p>
            <a:r>
              <a:rPr lang="es-CO" dirty="0" smtClean="0">
                <a:effectLst/>
                <a:latin typeface="Times New Roman" panose="02020603050405020304" pitchFamily="18" charset="0"/>
                <a:ea typeface="Calibri" panose="020F0502020204030204" pitchFamily="34" charset="0"/>
              </a:rPr>
              <a:t>Tabla de verdad para este sumador</a:t>
            </a:r>
            <a:endParaRPr lang="es-CO" dirty="0"/>
          </a:p>
        </p:txBody>
      </p:sp>
      <p:pic>
        <p:nvPicPr>
          <p:cNvPr id="6" name="Imagen 5"/>
          <p:cNvPicPr/>
          <p:nvPr/>
        </p:nvPicPr>
        <p:blipFill rotWithShape="1">
          <a:blip r:embed="rId2"/>
          <a:srcRect l="1528" t="11124" r="28717" b="3028"/>
          <a:stretch/>
        </p:blipFill>
        <p:spPr bwMode="auto">
          <a:xfrm>
            <a:off x="7359608" y="1343327"/>
            <a:ext cx="3506102" cy="4469027"/>
          </a:xfrm>
          <a:prstGeom prst="rect">
            <a:avLst/>
          </a:prstGeom>
          <a:ln>
            <a:noFill/>
          </a:ln>
          <a:extLst>
            <a:ext uri="{53640926-AAD7-44D8-BBD7-CCE9431645EC}">
              <a14:shadowObscured xmlns:a14="http://schemas.microsoft.com/office/drawing/2010/main"/>
            </a:ext>
          </a:extLst>
        </p:spPr>
      </p:pic>
      <p:sp>
        <p:nvSpPr>
          <p:cNvPr id="7" name="Rectángulo 6"/>
          <p:cNvSpPr/>
          <p:nvPr/>
        </p:nvSpPr>
        <p:spPr>
          <a:xfrm>
            <a:off x="6022550" y="5996075"/>
            <a:ext cx="6180218" cy="369332"/>
          </a:xfrm>
          <a:prstGeom prst="rect">
            <a:avLst/>
          </a:prstGeom>
        </p:spPr>
        <p:txBody>
          <a:bodyPr wrap="none">
            <a:spAutoFit/>
          </a:bodyPr>
          <a:lstStyle/>
          <a:p>
            <a:r>
              <a:rPr lang="es-CO" dirty="0"/>
              <a:t>Sumador básico de dos dígitos en binario y con salida en binario</a:t>
            </a:r>
          </a:p>
        </p:txBody>
      </p:sp>
    </p:spTree>
    <p:extLst>
      <p:ext uri="{BB962C8B-B14F-4D97-AF65-F5344CB8AC3E}">
        <p14:creationId xmlns:p14="http://schemas.microsoft.com/office/powerpoint/2010/main" val="3646950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t>L</a:t>
            </a:r>
            <a:r>
              <a:rPr lang="es-CO" b="1" dirty="0" smtClean="0"/>
              <a:t>ayout</a:t>
            </a:r>
            <a:endParaRPr lang="es-CO" b="1" dirty="0"/>
          </a:p>
        </p:txBody>
      </p:sp>
      <p:pic>
        <p:nvPicPr>
          <p:cNvPr id="4" name="Marcador de contenido 3"/>
          <p:cNvPicPr>
            <a:picLocks noGrp="1"/>
          </p:cNvPicPr>
          <p:nvPr>
            <p:ph idx="1"/>
          </p:nvPr>
        </p:nvPicPr>
        <p:blipFill rotWithShape="1">
          <a:blip r:embed="rId2"/>
          <a:srcRect l="2481" t="29427" r="1145" b="13238"/>
          <a:stretch/>
        </p:blipFill>
        <p:spPr bwMode="auto">
          <a:xfrm>
            <a:off x="978243" y="1690688"/>
            <a:ext cx="9599141" cy="238859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pic>
        <p:nvPicPr>
          <p:cNvPr id="5" name="Imagen 4"/>
          <p:cNvPicPr/>
          <p:nvPr/>
        </p:nvPicPr>
        <p:blipFill rotWithShape="1">
          <a:blip r:embed="rId3"/>
          <a:srcRect l="1234" t="13622" r="9317" b="7590"/>
          <a:stretch/>
        </p:blipFill>
        <p:spPr>
          <a:xfrm>
            <a:off x="7139115" y="4119295"/>
            <a:ext cx="4214685" cy="2141838"/>
          </a:xfrm>
          <a:prstGeom prst="rect">
            <a:avLst/>
          </a:prstGeom>
        </p:spPr>
      </p:pic>
      <p:sp>
        <p:nvSpPr>
          <p:cNvPr id="6" name="Rectángulo 5"/>
          <p:cNvSpPr/>
          <p:nvPr/>
        </p:nvSpPr>
        <p:spPr>
          <a:xfrm>
            <a:off x="2973859" y="6323226"/>
            <a:ext cx="9094573" cy="369332"/>
          </a:xfrm>
          <a:prstGeom prst="rect">
            <a:avLst/>
          </a:prstGeom>
        </p:spPr>
        <p:txBody>
          <a:bodyPr wrap="square">
            <a:spAutoFit/>
          </a:bodyPr>
          <a:lstStyle/>
          <a:p>
            <a:pPr algn="ctr">
              <a:spcAft>
                <a:spcPts val="1000"/>
              </a:spcAft>
            </a:pPr>
            <a:r>
              <a:rPr lang="es-CO" i="1" dirty="0" smtClean="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Representación en 3D del diseño del sumador a partir de layout generado en el Microwind.</a:t>
            </a:r>
            <a:endParaRPr lang="es-CO"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942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b="1" dirty="0"/>
              <a:t>Simulación</a:t>
            </a:r>
            <a:endParaRPr lang="es-CO" b="1" dirty="0"/>
          </a:p>
        </p:txBody>
      </p:sp>
      <mc:AlternateContent xmlns:mc="http://schemas.openxmlformats.org/markup-compatibility/2006">
        <mc:Choice xmlns:a14="http://schemas.microsoft.com/office/drawing/2010/main" Requires="a14">
          <p:sp>
            <p:nvSpPr>
              <p:cNvPr id="3" name="Marcador de contenido 2"/>
              <p:cNvSpPr>
                <a:spLocks noGrp="1"/>
              </p:cNvSpPr>
              <p:nvPr>
                <p:ph idx="1"/>
              </p:nvPr>
            </p:nvSpPr>
            <p:spPr>
              <a:xfrm>
                <a:off x="477796" y="2026507"/>
                <a:ext cx="6005382" cy="4662615"/>
              </a:xfrm>
            </p:spPr>
            <p:txBody>
              <a:bodyPr>
                <a:normAutofit/>
              </a:bodyPr>
              <a:lstStyle/>
              <a:p>
                <a:pPr marL="0" indent="0" algn="just">
                  <a:buNone/>
                </a:pPr>
                <a:r>
                  <a:rPr lang="es-CO" sz="1600" dirty="0" smtClean="0"/>
                  <a:t>En </a:t>
                </a:r>
                <a:r>
                  <a:rPr lang="es-CO" sz="1600" dirty="0"/>
                  <a:t>este momento que nuestra calculadora está basada en la lógica de un sumador de dos entradas en binarios, los cuales representan a un hexadecimal de tal manera que en el displays de las entradas A y B se observaran los números 1,2,3,4,5,6,7,8,9,A,b,c,d,e,F. los cuales representan las dieciséis combinaciones posibles con los 8 bits de entrada de cada uno, por lo tanto la suma de estos se obtiene en el displays de la salida de la misma manera, es decir los números del primer digito varían desde 1 hasta f y de igual manera lo hacen los números del segundo digito. Lo que nos produce o nos da como resultado una calculadora en el sistema hexadecimal</a:t>
                </a:r>
                <a:r>
                  <a:rPr lang="es-CO" sz="1600" dirty="0" smtClean="0"/>
                  <a:t>.</a:t>
                </a:r>
              </a:p>
              <a:p>
                <a:pPr marL="0" indent="0" algn="just">
                  <a:buNone/>
                </a:pPr>
                <a:r>
                  <a:rPr lang="es-CO" sz="1600" dirty="0"/>
                  <a:t>se realizó antes con la salida de la suma, tenemos por ejemplo</a:t>
                </a:r>
                <a:r>
                  <a:rPr lang="es-CO" sz="1600" dirty="0" smtClean="0"/>
                  <a:t>:</a:t>
                </a:r>
              </a:p>
              <a:p>
                <a:pPr marL="0" indent="0" algn="just">
                  <a:buNone/>
                </a:pPr>
                <a14:m>
                  <m:oMathPara xmlns:m="http://schemas.openxmlformats.org/officeDocument/2006/math">
                    <m:oMathParaPr>
                      <m:jc m:val="centerGroup"/>
                    </m:oMathParaPr>
                    <m:oMath xmlns:m="http://schemas.openxmlformats.org/officeDocument/2006/math">
                      <m:m>
                        <m:mPr>
                          <m:mcs>
                            <m:mc>
                              <m:mcPr>
                                <m:count m:val="1"/>
                                <m:mcJc m:val="center"/>
                              </m:mcPr>
                            </m:mc>
                          </m:mcs>
                          <m:ctrlPr>
                            <a:rPr lang="es-CO" sz="1600" i="1"/>
                          </m:ctrlPr>
                        </m:mPr>
                        <m:mr>
                          <m:e>
                            <m:sSub>
                              <m:sSubPr>
                                <m:ctrlPr>
                                  <a:rPr lang="es-CO" sz="1600" i="1"/>
                                </m:ctrlPr>
                              </m:sSubPr>
                              <m:e>
                                <m:r>
                                  <a:rPr lang="es-CO" sz="1600" i="1"/>
                                  <m:t>𝐴</m:t>
                                </m:r>
                              </m:e>
                              <m:sub>
                                <m:r>
                                  <a:rPr lang="es-CO" sz="1600" i="1"/>
                                  <m:t>4</m:t>
                                </m:r>
                              </m:sub>
                            </m:sSub>
                          </m:e>
                        </m:mr>
                        <m:mr>
                          <m:e>
                            <m:r>
                              <a:rPr lang="es-CO" sz="1600" i="1"/>
                              <m:t>1</m:t>
                            </m:r>
                          </m:e>
                        </m:mr>
                      </m:m>
                      <m:m>
                        <m:mPr>
                          <m:mcs>
                            <m:mc>
                              <m:mcPr>
                                <m:count m:val="1"/>
                                <m:mcJc m:val="center"/>
                              </m:mcPr>
                            </m:mc>
                          </m:mcs>
                          <m:ctrlPr>
                            <a:rPr lang="es-CO" sz="1600" i="1"/>
                          </m:ctrlPr>
                        </m:mPr>
                        <m:mr>
                          <m:e>
                            <m:sSub>
                              <m:sSubPr>
                                <m:ctrlPr>
                                  <a:rPr lang="es-CO" sz="1600" i="1"/>
                                </m:ctrlPr>
                              </m:sSubPr>
                              <m:e>
                                <m:r>
                                  <a:rPr lang="es-CO" sz="1600" i="1"/>
                                  <m:t>𝐴</m:t>
                                </m:r>
                              </m:e>
                              <m:sub>
                                <m:r>
                                  <a:rPr lang="es-CO" sz="1600" i="1"/>
                                  <m:t>3</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𝐴</m:t>
                                </m:r>
                              </m:e>
                              <m:sub>
                                <m:r>
                                  <a:rPr lang="es-CO" sz="1600" i="1"/>
                                  <m:t>2</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𝐴</m:t>
                                </m:r>
                              </m:e>
                              <m:sub>
                                <m:r>
                                  <a:rPr lang="es-CO" sz="1600" i="1"/>
                                  <m:t>1</m:t>
                                </m:r>
                              </m:sub>
                            </m:sSub>
                          </m:e>
                        </m:mr>
                        <m:mr>
                          <m:e>
                            <m:r>
                              <a:rPr lang="es-CO" sz="1600" i="1"/>
                              <m:t>1</m:t>
                            </m:r>
                          </m:e>
                        </m:mr>
                      </m:m>
                      <m:r>
                        <a:rPr lang="es-CO" sz="1600" i="1"/>
                        <m:t>+</m:t>
                      </m:r>
                      <m:m>
                        <m:mPr>
                          <m:mcs>
                            <m:mc>
                              <m:mcPr>
                                <m:count m:val="1"/>
                                <m:mcJc m:val="center"/>
                              </m:mcPr>
                            </m:mc>
                          </m:mcs>
                          <m:ctrlPr>
                            <a:rPr lang="es-CO" sz="1600" i="1"/>
                          </m:ctrlPr>
                        </m:mPr>
                        <m:mr>
                          <m:e>
                            <m:sSub>
                              <m:sSubPr>
                                <m:ctrlPr>
                                  <a:rPr lang="es-CO" sz="1600" i="1"/>
                                </m:ctrlPr>
                              </m:sSubPr>
                              <m:e>
                                <m:r>
                                  <a:rPr lang="es-CO" sz="1600" i="1"/>
                                  <m:t>𝐵</m:t>
                                </m:r>
                              </m:e>
                              <m:sub>
                                <m:r>
                                  <a:rPr lang="es-CO" sz="1600" i="1"/>
                                  <m:t>4</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𝐵</m:t>
                                </m:r>
                              </m:e>
                              <m:sub>
                                <m:r>
                                  <a:rPr lang="es-CO" sz="1600" i="1"/>
                                  <m:t>3</m:t>
                                </m:r>
                              </m:sub>
                            </m:sSub>
                          </m:e>
                        </m:mr>
                        <m:mr>
                          <m:e>
                            <m:r>
                              <a:rPr lang="es-CO" sz="1600" i="1"/>
                              <m:t>1</m:t>
                            </m:r>
                          </m:e>
                        </m:mr>
                      </m:m>
                      <m:m>
                        <m:mPr>
                          <m:mcs>
                            <m:mc>
                              <m:mcPr>
                                <m:count m:val="1"/>
                                <m:mcJc m:val="center"/>
                              </m:mcPr>
                            </m:mc>
                          </m:mcs>
                          <m:ctrlPr>
                            <a:rPr lang="es-CO" sz="1600" i="1"/>
                          </m:ctrlPr>
                        </m:mPr>
                        <m:mr>
                          <m:e>
                            <m:sSub>
                              <m:sSubPr>
                                <m:ctrlPr>
                                  <a:rPr lang="es-CO" sz="1600" i="1"/>
                                </m:ctrlPr>
                              </m:sSubPr>
                              <m:e>
                                <m:r>
                                  <a:rPr lang="es-CO" sz="1600" i="1"/>
                                  <m:t>𝐵</m:t>
                                </m:r>
                              </m:e>
                              <m:sub>
                                <m:r>
                                  <a:rPr lang="es-CO" sz="1600" i="1"/>
                                  <m:t>2</m:t>
                                </m:r>
                              </m:sub>
                            </m:sSub>
                          </m:e>
                        </m:mr>
                        <m:mr>
                          <m:e>
                            <m:r>
                              <a:rPr lang="es-CO" sz="1600" i="1"/>
                              <m:t>1</m:t>
                            </m:r>
                          </m:e>
                        </m:mr>
                      </m:m>
                      <m:m>
                        <m:mPr>
                          <m:mcs>
                            <m:mc>
                              <m:mcPr>
                                <m:count m:val="1"/>
                                <m:mcJc m:val="center"/>
                              </m:mcPr>
                            </m:mc>
                          </m:mcs>
                          <m:ctrlPr>
                            <a:rPr lang="es-CO" sz="1600" i="1"/>
                          </m:ctrlPr>
                        </m:mPr>
                        <m:mr>
                          <m:e>
                            <m:sSub>
                              <m:sSubPr>
                                <m:ctrlPr>
                                  <a:rPr lang="es-CO" sz="1600" i="1"/>
                                </m:ctrlPr>
                              </m:sSubPr>
                              <m:e>
                                <m:r>
                                  <a:rPr lang="es-CO" sz="1600" i="1"/>
                                  <m:t>𝐵</m:t>
                                </m:r>
                              </m:e>
                              <m:sub>
                                <m:r>
                                  <a:rPr lang="es-CO" sz="1600" i="1"/>
                                  <m:t>1</m:t>
                                </m:r>
                              </m:sub>
                            </m:sSub>
                          </m:e>
                        </m:mr>
                        <m:mr>
                          <m:e>
                            <m:r>
                              <a:rPr lang="es-CO" sz="1600" i="1"/>
                              <m:t>1</m:t>
                            </m:r>
                          </m:e>
                        </m:mr>
                      </m:m>
                      <m:r>
                        <a:rPr lang="es-CO" sz="1600" i="1"/>
                        <m:t>=</m:t>
                      </m:r>
                      <m:m>
                        <m:mPr>
                          <m:mcs>
                            <m:mc>
                              <m:mcPr>
                                <m:count m:val="1"/>
                                <m:mcJc m:val="center"/>
                              </m:mcPr>
                            </m:mc>
                          </m:mcs>
                          <m:ctrlPr>
                            <a:rPr lang="es-CO" sz="1600" i="1"/>
                          </m:ctrlPr>
                        </m:mPr>
                        <m:mr>
                          <m:e>
                            <m:sSub>
                              <m:sSubPr>
                                <m:ctrlPr>
                                  <a:rPr lang="es-CO" sz="1600" i="1"/>
                                </m:ctrlPr>
                              </m:sSubPr>
                              <m:e>
                                <m:r>
                                  <a:rPr lang="es-CO" sz="1600" i="1"/>
                                  <m:t>𝐶</m:t>
                                </m:r>
                              </m:e>
                              <m:sub>
                                <m:r>
                                  <a:rPr lang="es-CO" sz="1600" i="1"/>
                                  <m:t>4</m:t>
                                </m:r>
                              </m:sub>
                            </m:sSub>
                          </m:e>
                        </m:mr>
                        <m:mr>
                          <m:e>
                            <m:r>
                              <a:rPr lang="es-CO" sz="1600" i="1"/>
                              <m:t>1</m:t>
                            </m:r>
                          </m:e>
                        </m:mr>
                      </m:m>
                      <m:m>
                        <m:mPr>
                          <m:mcs>
                            <m:mc>
                              <m:mcPr>
                                <m:count m:val="1"/>
                                <m:mcJc m:val="center"/>
                              </m:mcPr>
                            </m:mc>
                          </m:mcs>
                          <m:ctrlPr>
                            <a:rPr lang="es-CO" sz="1600" i="1"/>
                          </m:ctrlPr>
                        </m:mPr>
                        <m:mr>
                          <m:e>
                            <m:sSub>
                              <m:sSubPr>
                                <m:ctrlPr>
                                  <a:rPr lang="es-CO" sz="1600" i="1"/>
                                </m:ctrlPr>
                              </m:sSubPr>
                              <m:e>
                                <m:r>
                                  <a:rPr lang="es-CO" sz="1600" i="1"/>
                                  <m:t>𝑆</m:t>
                                </m:r>
                              </m:e>
                              <m:sub>
                                <m:r>
                                  <a:rPr lang="es-CO" sz="1600" i="1"/>
                                  <m:t>4</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𝑆</m:t>
                                </m:r>
                              </m:e>
                              <m:sub>
                                <m:r>
                                  <a:rPr lang="es-CO" sz="1600" i="1"/>
                                  <m:t>3</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𝑆</m:t>
                                </m:r>
                              </m:e>
                              <m:sub>
                                <m:r>
                                  <a:rPr lang="es-CO" sz="1600" i="1"/>
                                  <m:t>2</m:t>
                                </m:r>
                              </m:sub>
                            </m:sSub>
                          </m:e>
                        </m:mr>
                        <m:mr>
                          <m:e>
                            <m:r>
                              <a:rPr lang="es-CO" sz="1600" i="1"/>
                              <m:t>0</m:t>
                            </m:r>
                          </m:e>
                        </m:mr>
                      </m:m>
                      <m:m>
                        <m:mPr>
                          <m:mcs>
                            <m:mc>
                              <m:mcPr>
                                <m:count m:val="1"/>
                                <m:mcJc m:val="center"/>
                              </m:mcPr>
                            </m:mc>
                          </m:mcs>
                          <m:ctrlPr>
                            <a:rPr lang="es-CO" sz="1600" i="1"/>
                          </m:ctrlPr>
                        </m:mPr>
                        <m:mr>
                          <m:e>
                            <m:sSub>
                              <m:sSubPr>
                                <m:ctrlPr>
                                  <a:rPr lang="es-CO" sz="1600" i="1"/>
                                </m:ctrlPr>
                              </m:sSubPr>
                              <m:e>
                                <m:r>
                                  <a:rPr lang="es-CO" sz="1600" i="1"/>
                                  <m:t>𝑆</m:t>
                                </m:r>
                              </m:e>
                              <m:sub>
                                <m:r>
                                  <a:rPr lang="es-CO" sz="1600" i="1"/>
                                  <m:t>1</m:t>
                                </m:r>
                              </m:sub>
                            </m:sSub>
                          </m:e>
                        </m:mr>
                        <m:mr>
                          <m:e>
                            <m:r>
                              <a:rPr lang="es-CO" sz="1600" i="1"/>
                              <m:t>0</m:t>
                            </m:r>
                          </m:e>
                        </m:mr>
                      </m:m>
                    </m:oMath>
                  </m:oMathPara>
                </a14:m>
                <a:endParaRPr lang="es-CO" sz="1600" dirty="0" smtClean="0"/>
              </a:p>
              <a:p>
                <a:pPr marL="0" indent="0">
                  <a:buNone/>
                </a:pPr>
                <a:r>
                  <a:rPr lang="es-CO" sz="1600" dirty="0"/>
                  <a:t>Del mismo modo esta salida en hexadecimal debería darnos:</a:t>
                </a:r>
              </a:p>
              <a:p>
                <a:pPr marL="0" indent="0">
                  <a:buNone/>
                </a:pPr>
                <a14:m>
                  <m:oMathPara xmlns:m="http://schemas.openxmlformats.org/officeDocument/2006/math">
                    <m:oMathParaPr>
                      <m:jc m:val="centerGroup"/>
                    </m:oMathParaPr>
                    <m:oMath xmlns:m="http://schemas.openxmlformats.org/officeDocument/2006/math">
                      <m:r>
                        <a:rPr lang="es-CO" sz="1600" i="1"/>
                        <m:t>9+7=10</m:t>
                      </m:r>
                    </m:oMath>
                  </m:oMathPara>
                </a14:m>
                <a:endParaRPr lang="es-CO" sz="1600" dirty="0"/>
              </a:p>
              <a:p>
                <a:pPr marL="0" indent="0">
                  <a:buNone/>
                </a:pPr>
                <a:r>
                  <a:rPr lang="es-CO" sz="1600" dirty="0"/>
                  <a:t>Lo que en decimales será:</a:t>
                </a:r>
              </a:p>
              <a:p>
                <a:pPr marL="0" indent="0">
                  <a:buNone/>
                </a:pPr>
                <a14:m>
                  <m:oMathPara xmlns:m="http://schemas.openxmlformats.org/officeDocument/2006/math">
                    <m:oMathParaPr>
                      <m:jc m:val="centerGroup"/>
                    </m:oMathParaPr>
                    <m:oMath xmlns:m="http://schemas.openxmlformats.org/officeDocument/2006/math">
                      <m:r>
                        <a:rPr lang="es-CO" sz="1600" i="1"/>
                        <m:t>9+7=16</m:t>
                      </m:r>
                    </m:oMath>
                  </m:oMathPara>
                </a14:m>
                <a:endParaRPr lang="es-CO" sz="1600" dirty="0"/>
              </a:p>
              <a:p>
                <a:pPr marL="0" indent="0" algn="just">
                  <a:buNone/>
                </a:pPr>
                <a:endParaRPr lang="es-CO" sz="1600" dirty="0"/>
              </a:p>
            </p:txBody>
          </p:sp>
        </mc:Choice>
        <mc:Fallback>
          <p:sp>
            <p:nvSpPr>
              <p:cNvPr id="3" name="Marcador de contenido 2"/>
              <p:cNvSpPr>
                <a:spLocks noGrp="1" noRot="1" noChangeAspect="1" noMove="1" noResize="1" noEditPoints="1" noAdjustHandles="1" noChangeArrowheads="1" noChangeShapeType="1" noTextEdit="1"/>
              </p:cNvSpPr>
              <p:nvPr>
                <p:ph idx="1"/>
              </p:nvPr>
            </p:nvSpPr>
            <p:spPr>
              <a:xfrm>
                <a:off x="477796" y="2026507"/>
                <a:ext cx="6005382" cy="4662615"/>
              </a:xfrm>
              <a:blipFill rotWithShape="0">
                <a:blip r:embed="rId2"/>
                <a:stretch>
                  <a:fillRect l="-507" t="-915" r="-507"/>
                </a:stretch>
              </a:blipFill>
            </p:spPr>
            <p:txBody>
              <a:bodyPr/>
              <a:lstStyle/>
              <a:p>
                <a:r>
                  <a:rPr lang="es-CO">
                    <a:noFill/>
                  </a:rPr>
                  <a:t> </a:t>
                </a:r>
              </a:p>
            </p:txBody>
          </p:sp>
        </mc:Fallback>
      </mc:AlternateContent>
      <p:pic>
        <p:nvPicPr>
          <p:cNvPr id="5" name="Imagen 4"/>
          <p:cNvPicPr/>
          <p:nvPr/>
        </p:nvPicPr>
        <p:blipFill rotWithShape="1">
          <a:blip r:embed="rId3"/>
          <a:srcRect t="6580" r="54345" b="2234"/>
          <a:stretch/>
        </p:blipFill>
        <p:spPr bwMode="auto">
          <a:xfrm>
            <a:off x="7054164" y="365125"/>
            <a:ext cx="4229100" cy="45745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693699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t>Video de explicación</a:t>
            </a:r>
            <a:r>
              <a:rPr lang="es-CO" b="1" dirty="0" smtClean="0"/>
              <a:t>.</a:t>
            </a:r>
            <a:endParaRPr lang="es-CO" dirty="0"/>
          </a:p>
        </p:txBody>
      </p:sp>
      <p:sp>
        <p:nvSpPr>
          <p:cNvPr id="3" name="Marcador de contenido 2"/>
          <p:cNvSpPr>
            <a:spLocks noGrp="1"/>
          </p:cNvSpPr>
          <p:nvPr>
            <p:ph idx="1"/>
          </p:nvPr>
        </p:nvSpPr>
        <p:spPr/>
        <p:txBody>
          <a:bodyPr/>
          <a:lstStyle/>
          <a:p>
            <a:pPr marL="0" indent="0">
              <a:buNone/>
            </a:pPr>
            <a:r>
              <a:rPr lang="es-CO" dirty="0" smtClean="0"/>
              <a:t>Mediante </a:t>
            </a:r>
            <a:r>
              <a:rPr lang="es-CO" dirty="0"/>
              <a:t>el siguiente link se podrá acceder al video que explica el diseño, la obtención del layout para el micro y del mismo modo se hace evidente el funcionamiento del mismo. Para la cual se proponen algunas entradas digitales tanto para A como para B, de donde se observa el comportamiento del sumador obteniendo las sumas de los ismo mediante los cálculos realizados previamente, de tal manera que se conoce el resultado que se espera del sumados, verificando de esta manera el buen funcionamiento del mismo.</a:t>
            </a:r>
          </a:p>
          <a:p>
            <a:pPr marL="0" indent="0">
              <a:buNone/>
            </a:pPr>
            <a:r>
              <a:rPr lang="es-CO" u="sng" dirty="0">
                <a:hlinkClick r:id="rId2"/>
              </a:rPr>
              <a:t>https://youtu.be/MTbfZYcBO9Q</a:t>
            </a:r>
            <a:endParaRPr lang="es-CO" dirty="0"/>
          </a:p>
          <a:p>
            <a:endParaRPr lang="es-CO" dirty="0"/>
          </a:p>
        </p:txBody>
      </p:sp>
    </p:spTree>
    <p:extLst>
      <p:ext uri="{BB962C8B-B14F-4D97-AF65-F5344CB8AC3E}">
        <p14:creationId xmlns:p14="http://schemas.microsoft.com/office/powerpoint/2010/main" val="305084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Conclusiones.</a:t>
            </a:r>
            <a:endParaRPr lang="es-CO" b="1" dirty="0"/>
          </a:p>
        </p:txBody>
      </p:sp>
      <p:sp>
        <p:nvSpPr>
          <p:cNvPr id="3" name="Marcador de contenido 2"/>
          <p:cNvSpPr>
            <a:spLocks noGrp="1"/>
          </p:cNvSpPr>
          <p:nvPr>
            <p:ph idx="1"/>
          </p:nvPr>
        </p:nvSpPr>
        <p:spPr/>
        <p:txBody>
          <a:bodyPr>
            <a:normAutofit fontScale="77500" lnSpcReduction="20000"/>
          </a:bodyPr>
          <a:lstStyle/>
          <a:p>
            <a:pPr algn="just"/>
            <a:r>
              <a:rPr lang="es-CO" dirty="0"/>
              <a:t>A partir de las lecturas propias de la unidad dos, es posible establecer con claridad las diferentes fases del diseño para el banco de trabajo requerido en la etapa 1, ya que con los aspectos técnicos descritos en las metodologías para la ejecución y diseños metodológicos para microcontroladores es posible definir qué aspectos son los más relevantes a la hora del diseño, partiendo de las necesidades que se posean o se requieran para la unidad lógica de procesamiento, posteriormente con la integración de las diferentes compuertas, conocidas y repasadas en la unidad uno del curso, se puede proponer la mejor estructura para el funcionamiento del microcontrolador con el que se deberá contar en la etapa de diseño.</a:t>
            </a:r>
          </a:p>
          <a:p>
            <a:pPr algn="just"/>
            <a:r>
              <a:rPr lang="es-CO" dirty="0"/>
              <a:t>El desarrollo de microcontroladores requiere fundamentalmente de los diseños experimentales y teóricos, así como sus respectivas simulaciones. Es fundamental conocer como a partir de las entradas y requerimientos, es posible establecer el diseño metodológico, mediante el cual se obtenga el proceso deseado, en este caso particular se debía realizar un sumador básico con dos números de entrada en digital y del mismo modo su salida en digital. Además debía proponerse el banco de trabajo y simulación de prácticas con microcontroladores. Por lo tanto se hace muy importante el manejo de las herramientas de diseño, de simulación y de presentación del proyecto y su resolución.</a:t>
            </a:r>
          </a:p>
          <a:p>
            <a:endParaRPr lang="es-CO" dirty="0"/>
          </a:p>
        </p:txBody>
      </p:sp>
    </p:spTree>
    <p:extLst>
      <p:ext uri="{BB962C8B-B14F-4D97-AF65-F5344CB8AC3E}">
        <p14:creationId xmlns:p14="http://schemas.microsoft.com/office/powerpoint/2010/main" val="2447924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Referencias bibliográficas.</a:t>
            </a:r>
            <a:endParaRPr lang="es-CO" b="1" dirty="0"/>
          </a:p>
        </p:txBody>
      </p:sp>
      <p:sp>
        <p:nvSpPr>
          <p:cNvPr id="3" name="Marcador de contenido 2"/>
          <p:cNvSpPr>
            <a:spLocks noGrp="1"/>
          </p:cNvSpPr>
          <p:nvPr>
            <p:ph idx="1"/>
          </p:nvPr>
        </p:nvSpPr>
        <p:spPr/>
        <p:txBody>
          <a:bodyPr>
            <a:normAutofit fontScale="55000" lnSpcReduction="20000"/>
          </a:bodyPr>
          <a:lstStyle/>
          <a:p>
            <a:r>
              <a:rPr lang="es-CO" dirty="0"/>
              <a:t>Artero, O. T. (2013). Arduino: curso práctico de formación. Obtenido de </a:t>
            </a:r>
            <a:r>
              <a:rPr lang="es-CO" dirty="0" err="1"/>
              <a:t>RC</a:t>
            </a:r>
            <a:r>
              <a:rPr lang="es-CO" dirty="0"/>
              <a:t> Libros: https://books.google.es/books?hl=es&amp;lr=&amp;id=6cZhDmf7suQC&amp;oi=fnd&amp;pg=PR15&amp;dq=libro+arduino&amp;ots=AZcGgTOABN&amp;sig=44WuvUQbp0o7PP2uo8jw046SJao#v=onepage&amp;q=libro%20arduino&amp;f=false</a:t>
            </a:r>
          </a:p>
          <a:p>
            <a:r>
              <a:rPr lang="es-CO" dirty="0"/>
              <a:t>López, S. A. (2002). Diseño de sistemas digitales con </a:t>
            </a:r>
            <a:r>
              <a:rPr lang="es-CO" dirty="0" err="1"/>
              <a:t>VHDL</a:t>
            </a:r>
            <a:r>
              <a:rPr lang="es-CO" dirty="0"/>
              <a:t>. Obtenido de http://books.google.es/books?hl=es&amp;lr=&amp;id=c-GAqdX62lkC&amp;oi=fnd&amp;pg=PR3&amp;dq=dise%C3%B1o+microelectr%C3%B3nico+&amp;ots=C1GUIixBlV&amp;sig=pG5jzMrW9lJjNnkqon0z0JsMwKw#v=onepage&amp;q=dise%C3%B1o%20microelectr%C3%B3nico&amp;f=false</a:t>
            </a:r>
          </a:p>
          <a:p>
            <a:r>
              <a:rPr lang="es-CO" dirty="0" err="1"/>
              <a:t>Robayo</a:t>
            </a:r>
            <a:r>
              <a:rPr lang="es-CO" dirty="0"/>
              <a:t>, F. (2009). Lenguajes de Descripción y Simuladores Físicos. Bogotá D.C.: Universidad Nacional Abierta y/a Distancia.</a:t>
            </a:r>
          </a:p>
          <a:p>
            <a:r>
              <a:rPr lang="es-CO" dirty="0" err="1"/>
              <a:t>Robayo</a:t>
            </a:r>
            <a:r>
              <a:rPr lang="es-CO" dirty="0"/>
              <a:t>, F. (2009). Metodologías de Diseño y Diagramas de Flujo. Bogotá D.C.: Universidad Nacional Abierta y/a Distancia.</a:t>
            </a:r>
          </a:p>
          <a:p>
            <a:r>
              <a:rPr lang="es-CO" dirty="0" err="1"/>
              <a:t>Robayo</a:t>
            </a:r>
            <a:r>
              <a:rPr lang="es-CO" dirty="0"/>
              <a:t>, F. (2009). Test y Pruebas de Circuitos Integrados. Bogotá D.C.: </a:t>
            </a:r>
            <a:r>
              <a:rPr lang="es-CO" dirty="0" smtClean="0"/>
              <a:t>universidad </a:t>
            </a:r>
            <a:r>
              <a:rPr lang="es-CO" dirty="0"/>
              <a:t>Nacional Abierta y/a Distancia.</a:t>
            </a:r>
          </a:p>
          <a:p>
            <a:r>
              <a:rPr lang="es-CO" dirty="0"/>
              <a:t>Rubio, M. A. (2010). Introducción al lenguaje </a:t>
            </a:r>
            <a:r>
              <a:rPr lang="es-CO" dirty="0" err="1"/>
              <a:t>VHDL</a:t>
            </a:r>
            <a:r>
              <a:rPr lang="es-CO" dirty="0"/>
              <a:t>. Obtenido de Universidad Politécnica de Madrid Departamento de Sistemas Electrónicos y de Control: http://www.cartagena99.com/recursos/electronica/apuntes/Manual%20VHDL.pdf.</a:t>
            </a:r>
          </a:p>
          <a:p>
            <a:r>
              <a:rPr lang="es-CO" dirty="0" err="1"/>
              <a:t>Sicard</a:t>
            </a:r>
            <a:r>
              <a:rPr lang="es-CO" dirty="0"/>
              <a:t>, E. (2005). Microwind &amp; </a:t>
            </a:r>
            <a:r>
              <a:rPr lang="es-CO" dirty="0" err="1"/>
              <a:t>Dsch</a:t>
            </a:r>
            <a:r>
              <a:rPr lang="es-CO" dirty="0"/>
              <a:t> </a:t>
            </a:r>
            <a:r>
              <a:rPr lang="es-CO" dirty="0" err="1"/>
              <a:t>Version</a:t>
            </a:r>
            <a:r>
              <a:rPr lang="es-CO" dirty="0"/>
              <a:t> 3.0. Obtenido de https://fenix.tecnico.ulisboa.pt/downloadFile/3779571243591/manual_lite.pdf.</a:t>
            </a:r>
          </a:p>
          <a:p>
            <a:r>
              <a:rPr lang="es-CO" dirty="0" err="1"/>
              <a:t>SICARD</a:t>
            </a:r>
            <a:r>
              <a:rPr lang="es-CO" dirty="0"/>
              <a:t>, E. (1 de Oct de 2005). Microwind y DSCH 3. Toulouse, France.</a:t>
            </a:r>
          </a:p>
          <a:p>
            <a:r>
              <a:rPr lang="es-CO" dirty="0"/>
              <a:t>Sola, J. A. (2003). Diseño de circuitos y sistemas integrados. Obtenido de http://books.google.es/books?hl=es&amp;lr=&amp;id=4AtUxr5u6JMC&amp;oi=fnd&amp;pg=PT16&amp;dq=Procesos+de+fabricaci%C3%B3n+de+circuitos+integrados&amp;ots=spJDCPZPo9&amp;sig=Y8FgZlHmZBAKGn8-3GNnbxjqy8E#v=onepage&amp;q=Procesos%20de%20fabricaci%C3%B3n%20de%20circuitos%20integrados&amp;f=false</a:t>
            </a:r>
          </a:p>
          <a:p>
            <a:endParaRPr lang="es-CO" dirty="0"/>
          </a:p>
        </p:txBody>
      </p:sp>
    </p:spTree>
    <p:extLst>
      <p:ext uri="{BB962C8B-B14F-4D97-AF65-F5344CB8AC3E}">
        <p14:creationId xmlns:p14="http://schemas.microsoft.com/office/powerpoint/2010/main" val="1671789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1130</Words>
  <Application>Microsoft Office PowerPoint</Application>
  <PresentationFormat>Panorámica</PresentationFormat>
  <Paragraphs>228</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Calibri</vt:lpstr>
      <vt:lpstr>Calibri Light</vt:lpstr>
      <vt:lpstr>Times New Roman</vt:lpstr>
      <vt:lpstr>Office Theme</vt:lpstr>
      <vt:lpstr>UNIVERSIDAD NACIONAL ABIERTA Y/A DISTANCIA ESCUELA DE CIENCIA BÁSICAS TECNOLOGÍA E INGENIERAS PROGRAMAS INGENIERÍA ELECTRÓNICA Y TELECOMUNICACIONES </vt:lpstr>
      <vt:lpstr>Resumen.</vt:lpstr>
      <vt:lpstr>Orden del día.</vt:lpstr>
      <vt:lpstr>Desarrollo del circuito integrado del caso de estudio – etapa 1.</vt:lpstr>
      <vt:lpstr>Layout</vt:lpstr>
      <vt:lpstr>Simulación</vt:lpstr>
      <vt:lpstr>Video de explicación.</vt:lpstr>
      <vt:lpstr>Conclusiones.</vt:lpstr>
      <vt:lpstr>Referencias bibliográficas.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ABIERTA Y/A DISTANCIA ESCUELA DE CIENCIA BÁSICAS TECNOLOGÍA E INGENIERAS PROGRAMAS INGENIERÍA ELECTRÓNICA Y TELECOMUNICACIONES</dc:title>
  <dc:creator>Enrique</dc:creator>
  <cp:lastModifiedBy>Enrique</cp:lastModifiedBy>
  <cp:revision>4</cp:revision>
  <dcterms:created xsi:type="dcterms:W3CDTF">2016-11-01T03:21:35Z</dcterms:created>
  <dcterms:modified xsi:type="dcterms:W3CDTF">2016-11-01T03:46:09Z</dcterms:modified>
</cp:coreProperties>
</file>